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Serif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DM Sans"/>
      <p:regular r:id="rId34"/>
      <p:bold r:id="rId35"/>
      <p:italic r:id="rId36"/>
      <p:boldItalic r:id="rId37"/>
    </p:embeddedFont>
    <p:embeddedFont>
      <p:font typeface="Roboto Serif SemiBold"/>
      <p:regular r:id="rId38"/>
      <p:bold r:id="rId39"/>
      <p:italic r:id="rId40"/>
      <p:boldItalic r:id="rId41"/>
    </p:embeddedFont>
    <p:embeddedFont>
      <p:font typeface="Roboto Serif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rifSemiBold-italic.fntdata"/><Relationship Id="rId20" Type="http://schemas.openxmlformats.org/officeDocument/2006/relationships/slide" Target="slides/slide15.xml"/><Relationship Id="rId42" Type="http://schemas.openxmlformats.org/officeDocument/2006/relationships/font" Target="fonts/RobotoSerifMedium-regular.fntdata"/><Relationship Id="rId41" Type="http://schemas.openxmlformats.org/officeDocument/2006/relationships/font" Target="fonts/RobotoSerifSemiBold-boldItalic.fntdata"/><Relationship Id="rId22" Type="http://schemas.openxmlformats.org/officeDocument/2006/relationships/font" Target="fonts/RobotoSerif-regular.fntdata"/><Relationship Id="rId44" Type="http://schemas.openxmlformats.org/officeDocument/2006/relationships/font" Target="fonts/RobotoSerifMedium-italic.fntdata"/><Relationship Id="rId21" Type="http://schemas.openxmlformats.org/officeDocument/2006/relationships/slide" Target="slides/slide16.xml"/><Relationship Id="rId43" Type="http://schemas.openxmlformats.org/officeDocument/2006/relationships/font" Target="fonts/RobotoSerifMedium-bold.fntdata"/><Relationship Id="rId24" Type="http://schemas.openxmlformats.org/officeDocument/2006/relationships/font" Target="fonts/RobotoSerif-italic.fntdata"/><Relationship Id="rId23" Type="http://schemas.openxmlformats.org/officeDocument/2006/relationships/font" Target="fonts/RobotoSerif-bold.fntdata"/><Relationship Id="rId45" Type="http://schemas.openxmlformats.org/officeDocument/2006/relationships/font" Target="fonts/RobotoSerif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Serif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DMSans-bold.fntdata"/><Relationship Id="rId12" Type="http://schemas.openxmlformats.org/officeDocument/2006/relationships/slide" Target="slides/slide7.xml"/><Relationship Id="rId34" Type="http://schemas.openxmlformats.org/officeDocument/2006/relationships/font" Target="fonts/DMSans-regular.fntdata"/><Relationship Id="rId15" Type="http://schemas.openxmlformats.org/officeDocument/2006/relationships/slide" Target="slides/slide10.xml"/><Relationship Id="rId37" Type="http://schemas.openxmlformats.org/officeDocument/2006/relationships/font" Target="fonts/DMSans-boldItalic.fntdata"/><Relationship Id="rId14" Type="http://schemas.openxmlformats.org/officeDocument/2006/relationships/slide" Target="slides/slide9.xml"/><Relationship Id="rId36" Type="http://schemas.openxmlformats.org/officeDocument/2006/relationships/font" Target="fonts/DMSans-italic.fntdata"/><Relationship Id="rId17" Type="http://schemas.openxmlformats.org/officeDocument/2006/relationships/slide" Target="slides/slide12.xml"/><Relationship Id="rId39" Type="http://schemas.openxmlformats.org/officeDocument/2006/relationships/font" Target="fonts/RobotoSerifSemiBold-bold.fntdata"/><Relationship Id="rId16" Type="http://schemas.openxmlformats.org/officeDocument/2006/relationships/slide" Target="slides/slide11.xml"/><Relationship Id="rId38" Type="http://schemas.openxmlformats.org/officeDocument/2006/relationships/font" Target="fonts/RobotoSerif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cc3d49b12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cc3d49b12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Hi everyone, my name is João De Oliveira, and today I will present my final analysis for DATA 606, where I examine whether ball possession truly predicts winning in professional soccer.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cc3d49b12_0_2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cc3d49b12_0_2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boxplot shows that possession alone doesn’t differentiate winners and losers very well.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cc3d49b12_0_2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cc3d49b12_0_2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chi-square test confirms an association, but not strength of prediction.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cc3d49b12_0_2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cc3d49b12_0_2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Possession is statistically significant, but practically weak. AUC of 0.52 is barely above random. </a:t>
            </a:r>
            <a:r>
              <a:rPr lang="en">
                <a:solidFill>
                  <a:schemeClr val="dk1"/>
                </a:solidFill>
              </a:rPr>
              <a:t>For every </a:t>
            </a:r>
            <a:r>
              <a:rPr b="1" lang="en">
                <a:solidFill>
                  <a:schemeClr val="dk1"/>
                </a:solidFill>
              </a:rPr>
              <a:t>1 standard deviation</a:t>
            </a:r>
            <a:r>
              <a:rPr lang="en">
                <a:solidFill>
                  <a:schemeClr val="dk1"/>
                </a:solidFill>
              </a:rPr>
              <a:t> increase in possession, the odds of winning increase by about </a:t>
            </a:r>
            <a:r>
              <a:rPr b="1" lang="en">
                <a:solidFill>
                  <a:schemeClr val="dk1"/>
                </a:solidFill>
              </a:rPr>
              <a:t>8%</a:t>
            </a:r>
            <a:r>
              <a:rPr lang="en">
                <a:solidFill>
                  <a:schemeClr val="dk1"/>
                </a:solidFill>
              </a:rPr>
              <a:t>. That is a </a:t>
            </a:r>
            <a:r>
              <a:rPr i="1" lang="en">
                <a:solidFill>
                  <a:schemeClr val="dk1"/>
                </a:solidFill>
              </a:rPr>
              <a:t>very small effect.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cc3d49b12_0_2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cc3d49b12_0_2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After controlling for shots on target and home advantage, possession loses importance and reverses direction. The AIC for Model 2 is dramatically lower than Model 1, meaning the model becomes far better at explaining match outcomes when we add shots on goal and home advantage. Possession alone is not enough – but including shot creation and defensive pressure makes the model substantially stronger.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cc3d49b12_0_2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acc3d49b12_0_2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analysis supports modern analytics: quality of chance if far more important than ball possession.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cc3d49b12_0_3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cc3d49b12_0_3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After controlling for shots on target and home advantage, possession loses importance and reverses direction. The AIC for Model 2 is dramatically lower than Model 1, meaning the model becomes far better at explaining match outcomes when we add shots on goal and home advantage. Possession alone is not enough – but including shot creation and defensive pressure makes the model substantially stronger.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cc3d49b12_0_3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acc3d49b12_0_3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end, possession is not a reliable predictor of winning. Rather than indicating match success, it primarily reflects a team’s tactical style and game-state dynamics.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cc3d49b12_0_1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cc3d49b12_0_1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is a summary of the entire project. Even though possession correlates with winning, it’s not a strong predictor. More importantly, its effect almost disappears when we account for shots and home advantage.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cc3d49b12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cc3d49b12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There’s a general belief that possession means dominance. But many teams—like Atlético Madrid or some Premier League mid-table clubs—win with less possession. This motivated the study.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cc3d49b12_0_2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cc3d49b12_0_2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is a very large dataset—nearly one hundred thousand rows. Each match becomes two rows because we analyze each team independently.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cc3d49b12_0_2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cc3d49b12_0_2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 simplified the outcome to a binary win vs not-win variable. This is standard for logistic regression.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cc3d49b12_0_2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acc3d49b12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Possession is the main variable, but shots on goal and home advantage are crucial control variables.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cc3d49b12_0_2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acc3d49b12_0_2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questions: first, the simple relationship. Second, the realistic one—after controlling for more meaningful performance metrics.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cc3d49b12_0_2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cc3d49b12_0_2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There is a small difference in average possession between winners and non-winners. But this difference alone is not enough to draw conclusions.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acc3d49b12_0_2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acc3d49b12_0_2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distribution shows that most teams hover around 50% possession.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845375" y="471600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 Medium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125700" y="1218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5830275" y="1256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CUSTOM_3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439375" y="141600"/>
            <a:ext cx="5453400" cy="4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25825" y="659000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125825" y="1377775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60" name="Google Shape;60;p1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5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/>
          <p:nvPr>
            <p:ph idx="3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6"/>
          <p:cNvSpPr/>
          <p:nvPr>
            <p:ph idx="2" type="pic"/>
          </p:nvPr>
        </p:nvSpPr>
        <p:spPr>
          <a:xfrm>
            <a:off x="5265600" y="618150"/>
            <a:ext cx="3527400" cy="39072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360000" y="1278000"/>
            <a:ext cx="47664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Medium"/>
              <a:buNone/>
              <a:defRPr sz="2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60000" y="2242800"/>
            <a:ext cx="47664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 sz="1200">
                <a:solidFill>
                  <a:srgbClr val="999999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 sz="12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370800" y="3686400"/>
            <a:ext cx="4622400" cy="7776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370800" y="3686400"/>
            <a:ext cx="46224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Char char="●"/>
              <a:defRPr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Char char="○"/>
              <a:defRPr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Char char="■"/>
              <a:defRPr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Char char="●"/>
              <a:defRPr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Char char="○"/>
              <a:defRPr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Char char="■"/>
              <a:defRPr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Char char="●"/>
              <a:defRPr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Char char="○"/>
              <a:defRPr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Char char="■"/>
              <a:defRPr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4" type="body"/>
          </p:nvPr>
        </p:nvSpPr>
        <p:spPr>
          <a:xfrm>
            <a:off x="370800" y="4017600"/>
            <a:ext cx="46224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Slide">
  <p:cSld name="TITLE_AND_BODY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/>
          <p:nvPr>
            <p:ph idx="2" type="pic"/>
          </p:nvPr>
        </p:nvSpPr>
        <p:spPr>
          <a:xfrm>
            <a:off x="360000" y="1069050"/>
            <a:ext cx="3005400" cy="3005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3628800" y="1069200"/>
            <a:ext cx="51192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Medium"/>
              <a:buNone/>
              <a:defRPr sz="2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628800" y="1796400"/>
            <a:ext cx="5119200" cy="22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7"/>
          <p:cNvSpPr/>
          <p:nvPr/>
        </p:nvSpPr>
        <p:spPr>
          <a:xfrm>
            <a:off x="9008600" y="1069050"/>
            <a:ext cx="134700" cy="30408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 flowchart Slide">
  <p:cSld name="SECTION_HEADER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60000" y="838800"/>
            <a:ext cx="8388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Medium"/>
              <a:buNone/>
              <a:defRPr sz="2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9" name="Google Shape;89;p18"/>
          <p:cNvCxnSpPr/>
          <p:nvPr/>
        </p:nvCxnSpPr>
        <p:spPr>
          <a:xfrm>
            <a:off x="1162050" y="2471050"/>
            <a:ext cx="237300" cy="0"/>
          </a:xfrm>
          <a:prstGeom prst="straightConnector1">
            <a:avLst/>
          </a:prstGeom>
          <a:noFill/>
          <a:ln cap="flat" cmpd="sng" w="19050">
            <a:solidFill>
              <a:srgbClr val="BBD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8"/>
          <p:cNvCxnSpPr/>
          <p:nvPr/>
        </p:nvCxnSpPr>
        <p:spPr>
          <a:xfrm>
            <a:off x="1162050" y="3169325"/>
            <a:ext cx="237300" cy="0"/>
          </a:xfrm>
          <a:prstGeom prst="straightConnector1">
            <a:avLst/>
          </a:prstGeom>
          <a:noFill/>
          <a:ln cap="flat" cmpd="sng" w="19050">
            <a:solidFill>
              <a:srgbClr val="BBD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8"/>
          <p:cNvCxnSpPr/>
          <p:nvPr/>
        </p:nvCxnSpPr>
        <p:spPr>
          <a:xfrm>
            <a:off x="1162050" y="3855550"/>
            <a:ext cx="237300" cy="0"/>
          </a:xfrm>
          <a:prstGeom prst="straightConnector1">
            <a:avLst/>
          </a:prstGeom>
          <a:noFill/>
          <a:ln cap="flat" cmpd="sng" w="19050">
            <a:solidFill>
              <a:srgbClr val="BBD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8"/>
          <p:cNvCxnSpPr/>
          <p:nvPr/>
        </p:nvCxnSpPr>
        <p:spPr>
          <a:xfrm>
            <a:off x="1157300" y="1943100"/>
            <a:ext cx="0" cy="1909800"/>
          </a:xfrm>
          <a:prstGeom prst="straightConnector1">
            <a:avLst/>
          </a:prstGeom>
          <a:noFill/>
          <a:ln cap="flat" cmpd="sng" w="19050">
            <a:solidFill>
              <a:srgbClr val="BBD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8"/>
          <p:cNvSpPr/>
          <p:nvPr/>
        </p:nvSpPr>
        <p:spPr>
          <a:xfrm>
            <a:off x="360000" y="1510175"/>
            <a:ext cx="8386800" cy="4515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1399200" y="2204150"/>
            <a:ext cx="7347600" cy="558000"/>
          </a:xfrm>
          <a:prstGeom prst="rect">
            <a:avLst/>
          </a:prstGeom>
          <a:noFill/>
          <a:ln cap="flat" cmpd="sng" w="19050">
            <a:solidFill>
              <a:srgbClr val="BBD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1399200" y="2890325"/>
            <a:ext cx="7347600" cy="558000"/>
          </a:xfrm>
          <a:prstGeom prst="rect">
            <a:avLst/>
          </a:prstGeom>
          <a:noFill/>
          <a:ln cap="flat" cmpd="sng" w="19050">
            <a:solidFill>
              <a:srgbClr val="BBD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1399200" y="3576550"/>
            <a:ext cx="7347600" cy="558000"/>
          </a:xfrm>
          <a:prstGeom prst="rect">
            <a:avLst/>
          </a:prstGeom>
          <a:noFill/>
          <a:ln cap="flat" cmpd="sng" w="19050">
            <a:solidFill>
              <a:srgbClr val="BBD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60000" y="1508400"/>
            <a:ext cx="83880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1404100" y="2201000"/>
            <a:ext cx="73476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3" type="body"/>
          </p:nvPr>
        </p:nvSpPr>
        <p:spPr>
          <a:xfrm>
            <a:off x="1399200" y="2888775"/>
            <a:ext cx="73476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4" type="body"/>
          </p:nvPr>
        </p:nvSpPr>
        <p:spPr>
          <a:xfrm>
            <a:off x="1399200" y="3576500"/>
            <a:ext cx="73476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terature Review Slide">
  <p:cSld name="SECTION_TITLE_AND_DESCRIPTION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0" y="1132225"/>
            <a:ext cx="9144000" cy="35310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9"/>
          <p:cNvSpPr/>
          <p:nvPr>
            <p:ph idx="3" type="pic"/>
          </p:nvPr>
        </p:nvSpPr>
        <p:spPr>
          <a:xfrm>
            <a:off x="6138600" y="1376375"/>
            <a:ext cx="3005400" cy="3005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/>
          <p:nvPr/>
        </p:nvSpPr>
        <p:spPr>
          <a:xfrm>
            <a:off x="360000" y="1340950"/>
            <a:ext cx="5596500" cy="614700"/>
          </a:xfrm>
          <a:prstGeom prst="rect">
            <a:avLst/>
          </a:prstGeom>
          <a:solidFill>
            <a:srgbClr val="FFFFFF">
              <a:alpha val="2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360000" y="2173900"/>
            <a:ext cx="5596500" cy="614700"/>
          </a:xfrm>
          <a:prstGeom prst="rect">
            <a:avLst/>
          </a:prstGeom>
          <a:solidFill>
            <a:srgbClr val="FFFFFF">
              <a:alpha val="2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360000" y="3006850"/>
            <a:ext cx="5596500" cy="614700"/>
          </a:xfrm>
          <a:prstGeom prst="rect">
            <a:avLst/>
          </a:prstGeom>
          <a:solidFill>
            <a:srgbClr val="FFFFFF">
              <a:alpha val="2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360000" y="3839800"/>
            <a:ext cx="5596500" cy="614700"/>
          </a:xfrm>
          <a:prstGeom prst="rect">
            <a:avLst/>
          </a:prstGeom>
          <a:solidFill>
            <a:srgbClr val="FFFFFF">
              <a:alpha val="22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360000" y="1340950"/>
            <a:ext cx="68700" cy="61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360000" y="2173900"/>
            <a:ext cx="68700" cy="61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360000" y="3006850"/>
            <a:ext cx="68700" cy="61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360000" y="3839800"/>
            <a:ext cx="68700" cy="61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428400" y="1339200"/>
            <a:ext cx="5529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19"/>
          <p:cNvSpPr txBox="1"/>
          <p:nvPr>
            <p:ph idx="4" type="body"/>
          </p:nvPr>
        </p:nvSpPr>
        <p:spPr>
          <a:xfrm>
            <a:off x="428400" y="2174400"/>
            <a:ext cx="5529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19"/>
          <p:cNvSpPr txBox="1"/>
          <p:nvPr>
            <p:ph idx="5" type="body"/>
          </p:nvPr>
        </p:nvSpPr>
        <p:spPr>
          <a:xfrm>
            <a:off x="428400" y="3006000"/>
            <a:ext cx="5529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19"/>
          <p:cNvSpPr txBox="1"/>
          <p:nvPr>
            <p:ph idx="6" type="body"/>
          </p:nvPr>
        </p:nvSpPr>
        <p:spPr>
          <a:xfrm>
            <a:off x="428400" y="3841200"/>
            <a:ext cx="5529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378000" y="529200"/>
            <a:ext cx="8388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Medium"/>
              <a:buNone/>
              <a:defRPr sz="2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hodology Slide">
  <p:cSld name="TITLE_AND_TWO_COLUMNS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360000" y="1162050"/>
            <a:ext cx="8386800" cy="3114600"/>
          </a:xfrm>
          <a:prstGeom prst="rect">
            <a:avLst/>
          </a:prstGeom>
          <a:solidFill>
            <a:srgbClr val="BBD0FF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2244100" y="1349425"/>
            <a:ext cx="1974300" cy="120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BD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2247738" y="1349666"/>
            <a:ext cx="1974300" cy="1659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4921956" y="1349413"/>
            <a:ext cx="1974300" cy="120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BD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4925594" y="1349654"/>
            <a:ext cx="1974300" cy="1659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2244112" y="2911920"/>
            <a:ext cx="1974300" cy="120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BD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2247750" y="2912161"/>
            <a:ext cx="1974300" cy="1659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4925595" y="2912160"/>
            <a:ext cx="1974300" cy="1659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4921958" y="2911919"/>
            <a:ext cx="1974300" cy="120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BD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360000" y="4276650"/>
            <a:ext cx="8386800" cy="4515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378000" y="529200"/>
            <a:ext cx="8388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Medium"/>
              <a:buNone/>
              <a:defRPr sz="2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2246400" y="1515600"/>
            <a:ext cx="1972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20"/>
          <p:cNvSpPr txBox="1"/>
          <p:nvPr>
            <p:ph idx="2" type="body"/>
          </p:nvPr>
        </p:nvSpPr>
        <p:spPr>
          <a:xfrm>
            <a:off x="4924800" y="1515600"/>
            <a:ext cx="1972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" name="Google Shape;134;p20"/>
          <p:cNvSpPr txBox="1"/>
          <p:nvPr>
            <p:ph idx="3" type="body"/>
          </p:nvPr>
        </p:nvSpPr>
        <p:spPr>
          <a:xfrm>
            <a:off x="2246400" y="3078000"/>
            <a:ext cx="1972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" name="Google Shape;135;p20"/>
          <p:cNvSpPr txBox="1"/>
          <p:nvPr>
            <p:ph idx="4" type="body"/>
          </p:nvPr>
        </p:nvSpPr>
        <p:spPr>
          <a:xfrm>
            <a:off x="4924800" y="3078000"/>
            <a:ext cx="1972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" name="Google Shape;136;p20"/>
          <p:cNvSpPr/>
          <p:nvPr/>
        </p:nvSpPr>
        <p:spPr>
          <a:xfrm>
            <a:off x="4921950" y="2925661"/>
            <a:ext cx="1974300" cy="1659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5" type="body"/>
          </p:nvPr>
        </p:nvSpPr>
        <p:spPr>
          <a:xfrm>
            <a:off x="360000" y="4276800"/>
            <a:ext cx="83880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earch Gap Slide">
  <p:cSld name="CAPTION_ONLY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6310986" y="859851"/>
            <a:ext cx="1579596" cy="1579596"/>
          </a:xfrm>
          <a:custGeom>
            <a:rect b="b" l="l" r="r" t="t"/>
            <a:pathLst>
              <a:path extrusionOk="0" h="78626" w="78626">
                <a:moveTo>
                  <a:pt x="2595" y="1"/>
                </a:moveTo>
                <a:cubicBezTo>
                  <a:pt x="1165" y="1"/>
                  <a:pt x="0" y="1165"/>
                  <a:pt x="0" y="2595"/>
                </a:cubicBezTo>
                <a:lnTo>
                  <a:pt x="0" y="25146"/>
                </a:lnTo>
                <a:cubicBezTo>
                  <a:pt x="0" y="26637"/>
                  <a:pt x="1218" y="27726"/>
                  <a:pt x="2588" y="27726"/>
                </a:cubicBezTo>
                <a:cubicBezTo>
                  <a:pt x="2924" y="27726"/>
                  <a:pt x="3268" y="27661"/>
                  <a:pt x="3607" y="27520"/>
                </a:cubicBezTo>
                <a:cubicBezTo>
                  <a:pt x="5113" y="26896"/>
                  <a:pt x="6772" y="26546"/>
                  <a:pt x="8507" y="26546"/>
                </a:cubicBezTo>
                <a:cubicBezTo>
                  <a:pt x="15590" y="26546"/>
                  <a:pt x="21327" y="32313"/>
                  <a:pt x="21273" y="39404"/>
                </a:cubicBezTo>
                <a:cubicBezTo>
                  <a:pt x="21228" y="46328"/>
                  <a:pt x="15598" y="51989"/>
                  <a:pt x="8682" y="52080"/>
                </a:cubicBezTo>
                <a:cubicBezTo>
                  <a:pt x="8626" y="52081"/>
                  <a:pt x="8571" y="52081"/>
                  <a:pt x="8516" y="52081"/>
                </a:cubicBezTo>
                <a:cubicBezTo>
                  <a:pt x="6773" y="52081"/>
                  <a:pt x="5119" y="51733"/>
                  <a:pt x="3607" y="51106"/>
                </a:cubicBezTo>
                <a:cubicBezTo>
                  <a:pt x="3271" y="50966"/>
                  <a:pt x="2929" y="50902"/>
                  <a:pt x="2595" y="50902"/>
                </a:cubicBezTo>
                <a:cubicBezTo>
                  <a:pt x="1222" y="50902"/>
                  <a:pt x="0" y="52001"/>
                  <a:pt x="0" y="53495"/>
                </a:cubicBezTo>
                <a:lnTo>
                  <a:pt x="0" y="76031"/>
                </a:lnTo>
                <a:cubicBezTo>
                  <a:pt x="0" y="77462"/>
                  <a:pt x="1165" y="78626"/>
                  <a:pt x="2595" y="78626"/>
                </a:cubicBezTo>
                <a:lnTo>
                  <a:pt x="62457" y="78626"/>
                </a:lnTo>
                <a:cubicBezTo>
                  <a:pt x="71382" y="78626"/>
                  <a:pt x="78625" y="71390"/>
                  <a:pt x="78625" y="62458"/>
                </a:cubicBezTo>
                <a:lnTo>
                  <a:pt x="78625" y="2595"/>
                </a:lnTo>
                <a:cubicBezTo>
                  <a:pt x="78625" y="1165"/>
                  <a:pt x="77461" y="1"/>
                  <a:pt x="76023" y="1"/>
                </a:cubicBezTo>
                <a:lnTo>
                  <a:pt x="54202" y="1"/>
                </a:lnTo>
                <a:cubicBezTo>
                  <a:pt x="52506" y="1"/>
                  <a:pt x="51273" y="1606"/>
                  <a:pt x="51692" y="3249"/>
                </a:cubicBezTo>
                <a:cubicBezTo>
                  <a:pt x="51943" y="4254"/>
                  <a:pt x="52080" y="5304"/>
                  <a:pt x="52080" y="6384"/>
                </a:cubicBezTo>
                <a:cubicBezTo>
                  <a:pt x="52080" y="13435"/>
                  <a:pt x="46366" y="19151"/>
                  <a:pt x="39312" y="19151"/>
                </a:cubicBezTo>
                <a:cubicBezTo>
                  <a:pt x="39279" y="19151"/>
                  <a:pt x="39247" y="19151"/>
                  <a:pt x="39214" y="19151"/>
                </a:cubicBezTo>
                <a:cubicBezTo>
                  <a:pt x="32290" y="19105"/>
                  <a:pt x="26622" y="13460"/>
                  <a:pt x="26546" y="6536"/>
                </a:cubicBezTo>
                <a:cubicBezTo>
                  <a:pt x="26531" y="5387"/>
                  <a:pt x="26668" y="4277"/>
                  <a:pt x="26942" y="3219"/>
                </a:cubicBezTo>
                <a:cubicBezTo>
                  <a:pt x="27352" y="1591"/>
                  <a:pt x="26097" y="1"/>
                  <a:pt x="24408" y="1"/>
                </a:cubicBezTo>
                <a:close/>
              </a:path>
            </a:pathLst>
          </a:custGeom>
          <a:solidFill>
            <a:srgbClr val="BBD0FF">
              <a:alpha val="55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1122913" y="475107"/>
            <a:ext cx="2008196" cy="1964340"/>
          </a:xfrm>
          <a:custGeom>
            <a:rect b="b" l="l" r="r" t="t"/>
            <a:pathLst>
              <a:path extrusionOk="0" h="97777" w="99960">
                <a:moveTo>
                  <a:pt x="39320" y="1"/>
                </a:moveTo>
                <a:cubicBezTo>
                  <a:pt x="39287" y="1"/>
                  <a:pt x="39254" y="1"/>
                  <a:pt x="39222" y="1"/>
                </a:cubicBezTo>
                <a:cubicBezTo>
                  <a:pt x="32291" y="55"/>
                  <a:pt x="26630" y="5692"/>
                  <a:pt x="26546" y="12616"/>
                </a:cubicBezTo>
                <a:cubicBezTo>
                  <a:pt x="26539" y="13765"/>
                  <a:pt x="26676" y="14876"/>
                  <a:pt x="26942" y="15933"/>
                </a:cubicBezTo>
                <a:cubicBezTo>
                  <a:pt x="27360" y="17569"/>
                  <a:pt x="26097" y="19152"/>
                  <a:pt x="24408" y="19152"/>
                </a:cubicBezTo>
                <a:lnTo>
                  <a:pt x="2595" y="19152"/>
                </a:lnTo>
                <a:cubicBezTo>
                  <a:pt x="1165" y="19152"/>
                  <a:pt x="1" y="20316"/>
                  <a:pt x="1" y="21746"/>
                </a:cubicBezTo>
                <a:lnTo>
                  <a:pt x="1" y="81609"/>
                </a:lnTo>
                <a:cubicBezTo>
                  <a:pt x="1" y="90541"/>
                  <a:pt x="7244" y="97777"/>
                  <a:pt x="16168" y="97777"/>
                </a:cubicBezTo>
                <a:lnTo>
                  <a:pt x="76031" y="97777"/>
                </a:lnTo>
                <a:cubicBezTo>
                  <a:pt x="77469" y="97777"/>
                  <a:pt x="78625" y="96613"/>
                  <a:pt x="78625" y="95182"/>
                </a:cubicBezTo>
                <a:lnTo>
                  <a:pt x="78625" y="72639"/>
                </a:lnTo>
                <a:cubicBezTo>
                  <a:pt x="78625" y="71150"/>
                  <a:pt x="79849" y="70046"/>
                  <a:pt x="81219" y="70046"/>
                </a:cubicBezTo>
                <a:cubicBezTo>
                  <a:pt x="81551" y="70046"/>
                  <a:pt x="81891" y="70110"/>
                  <a:pt x="82224" y="70249"/>
                </a:cubicBezTo>
                <a:cubicBezTo>
                  <a:pt x="83736" y="70884"/>
                  <a:pt x="85398" y="71232"/>
                  <a:pt x="87148" y="71232"/>
                </a:cubicBezTo>
                <a:cubicBezTo>
                  <a:pt x="87203" y="71232"/>
                  <a:pt x="87259" y="71232"/>
                  <a:pt x="87314" y="71231"/>
                </a:cubicBezTo>
                <a:cubicBezTo>
                  <a:pt x="94230" y="71140"/>
                  <a:pt x="99853" y="65479"/>
                  <a:pt x="99906" y="58563"/>
                </a:cubicBezTo>
                <a:cubicBezTo>
                  <a:pt x="99959" y="51464"/>
                  <a:pt x="94223" y="45697"/>
                  <a:pt x="87139" y="45697"/>
                </a:cubicBezTo>
                <a:cubicBezTo>
                  <a:pt x="85404" y="45697"/>
                  <a:pt x="83746" y="46047"/>
                  <a:pt x="82239" y="46671"/>
                </a:cubicBezTo>
                <a:cubicBezTo>
                  <a:pt x="81901" y="46812"/>
                  <a:pt x="81556" y="46877"/>
                  <a:pt x="81220" y="46877"/>
                </a:cubicBezTo>
                <a:cubicBezTo>
                  <a:pt x="79848" y="46877"/>
                  <a:pt x="78625" y="45788"/>
                  <a:pt x="78625" y="44297"/>
                </a:cubicBezTo>
                <a:lnTo>
                  <a:pt x="78625" y="21746"/>
                </a:lnTo>
                <a:cubicBezTo>
                  <a:pt x="78625" y="20316"/>
                  <a:pt x="77469" y="19152"/>
                  <a:pt x="76039" y="19152"/>
                </a:cubicBezTo>
                <a:lnTo>
                  <a:pt x="54203" y="19152"/>
                </a:lnTo>
                <a:cubicBezTo>
                  <a:pt x="52506" y="19152"/>
                  <a:pt x="51281" y="17554"/>
                  <a:pt x="51692" y="15910"/>
                </a:cubicBezTo>
                <a:cubicBezTo>
                  <a:pt x="51951" y="14906"/>
                  <a:pt x="52080" y="13849"/>
                  <a:pt x="52080" y="12768"/>
                </a:cubicBezTo>
                <a:cubicBezTo>
                  <a:pt x="52080" y="5717"/>
                  <a:pt x="46366" y="1"/>
                  <a:pt x="39320" y="1"/>
                </a:cubicBezTo>
                <a:close/>
              </a:path>
            </a:pathLst>
          </a:cu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3567600" y="1112400"/>
            <a:ext cx="2174400" cy="10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 Medium"/>
              <a:buNone/>
              <a:defRPr sz="1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2" type="title"/>
          </p:nvPr>
        </p:nvSpPr>
        <p:spPr>
          <a:xfrm>
            <a:off x="954000" y="2440800"/>
            <a:ext cx="21744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None/>
              <a:defRPr sz="14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3" type="title"/>
          </p:nvPr>
        </p:nvSpPr>
        <p:spPr>
          <a:xfrm>
            <a:off x="6012000" y="2440800"/>
            <a:ext cx="21744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None/>
              <a:defRPr sz="14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954000" y="2880000"/>
            <a:ext cx="2174400" cy="1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21"/>
          <p:cNvSpPr txBox="1"/>
          <p:nvPr>
            <p:ph idx="4" type="body"/>
          </p:nvPr>
        </p:nvSpPr>
        <p:spPr>
          <a:xfrm>
            <a:off x="6012000" y="2880000"/>
            <a:ext cx="2174400" cy="1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earch Data Slide">
  <p:cSld name="CUSTOM_6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372863" y="654263"/>
            <a:ext cx="8386800" cy="18003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84338" y="2368838"/>
            <a:ext cx="2096700" cy="2120400"/>
          </a:xfrm>
          <a:prstGeom prst="rect">
            <a:avLst/>
          </a:prstGeom>
          <a:solidFill>
            <a:srgbClr val="BBD0FF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2481038" y="2368838"/>
            <a:ext cx="2096700" cy="2120400"/>
          </a:xfrm>
          <a:prstGeom prst="rect">
            <a:avLst/>
          </a:prstGeom>
          <a:solidFill>
            <a:srgbClr val="BBD0FF">
              <a:alpha val="6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577738" y="2368838"/>
            <a:ext cx="2096700" cy="2120400"/>
          </a:xfrm>
          <a:prstGeom prst="rect">
            <a:avLst/>
          </a:prstGeom>
          <a:solidFill>
            <a:srgbClr val="BBD0FF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6674438" y="2368838"/>
            <a:ext cx="2096700" cy="2120400"/>
          </a:xfrm>
          <a:prstGeom prst="rect">
            <a:avLst/>
          </a:prstGeom>
          <a:solidFill>
            <a:srgbClr val="BBD0FF">
              <a:alpha val="6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374400" y="1328400"/>
            <a:ext cx="8388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 Medium"/>
              <a:buNone/>
              <a:defRPr sz="1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2" type="title"/>
          </p:nvPr>
        </p:nvSpPr>
        <p:spPr>
          <a:xfrm>
            <a:off x="446400" y="2908800"/>
            <a:ext cx="1944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None/>
              <a:defRPr sz="14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3" type="title"/>
          </p:nvPr>
        </p:nvSpPr>
        <p:spPr>
          <a:xfrm>
            <a:off x="2545200" y="2908800"/>
            <a:ext cx="1944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None/>
              <a:defRPr sz="14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4" type="title"/>
          </p:nvPr>
        </p:nvSpPr>
        <p:spPr>
          <a:xfrm>
            <a:off x="4644000" y="2908800"/>
            <a:ext cx="1944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None/>
              <a:defRPr sz="14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5" type="title"/>
          </p:nvPr>
        </p:nvSpPr>
        <p:spPr>
          <a:xfrm>
            <a:off x="6739200" y="2908800"/>
            <a:ext cx="1944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None/>
              <a:defRPr sz="14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432000" y="3358800"/>
            <a:ext cx="19728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22"/>
          <p:cNvSpPr txBox="1"/>
          <p:nvPr>
            <p:ph idx="6" type="body"/>
          </p:nvPr>
        </p:nvSpPr>
        <p:spPr>
          <a:xfrm>
            <a:off x="2530800" y="3358800"/>
            <a:ext cx="19728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22"/>
          <p:cNvSpPr txBox="1"/>
          <p:nvPr>
            <p:ph idx="7" type="body"/>
          </p:nvPr>
        </p:nvSpPr>
        <p:spPr>
          <a:xfrm>
            <a:off x="4629600" y="3358800"/>
            <a:ext cx="19728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22"/>
          <p:cNvSpPr txBox="1"/>
          <p:nvPr>
            <p:ph idx="8" type="body"/>
          </p:nvPr>
        </p:nvSpPr>
        <p:spPr>
          <a:xfrm>
            <a:off x="6724800" y="3358800"/>
            <a:ext cx="19728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hodology Slide 1">
  <p:cSld name="TITLE_AND_TWO_COLUMNS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360000" y="1162050"/>
            <a:ext cx="8386800" cy="3114600"/>
          </a:xfrm>
          <a:prstGeom prst="rect">
            <a:avLst/>
          </a:prstGeom>
          <a:solidFill>
            <a:srgbClr val="BBD0FF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2244100" y="1349425"/>
            <a:ext cx="1974300" cy="120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BD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2247738" y="1349666"/>
            <a:ext cx="1974300" cy="1659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4921956" y="1349413"/>
            <a:ext cx="1974300" cy="120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BD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4925594" y="1349654"/>
            <a:ext cx="1974300" cy="1659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2244112" y="2911920"/>
            <a:ext cx="1974300" cy="120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BD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2247750" y="2912161"/>
            <a:ext cx="1974300" cy="1659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4925595" y="2912160"/>
            <a:ext cx="1974300" cy="1659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4921958" y="2911919"/>
            <a:ext cx="1974300" cy="120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BD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360000" y="4276650"/>
            <a:ext cx="8386800" cy="4515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type="title"/>
          </p:nvPr>
        </p:nvSpPr>
        <p:spPr>
          <a:xfrm>
            <a:off x="378000" y="529200"/>
            <a:ext cx="8388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Medium"/>
              <a:buNone/>
              <a:defRPr sz="2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2246400" y="1515600"/>
            <a:ext cx="1972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5" name="Google Shape;175;p23"/>
          <p:cNvSpPr txBox="1"/>
          <p:nvPr>
            <p:ph idx="2" type="body"/>
          </p:nvPr>
        </p:nvSpPr>
        <p:spPr>
          <a:xfrm>
            <a:off x="4924800" y="1515600"/>
            <a:ext cx="1972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23"/>
          <p:cNvSpPr txBox="1"/>
          <p:nvPr>
            <p:ph idx="3" type="body"/>
          </p:nvPr>
        </p:nvSpPr>
        <p:spPr>
          <a:xfrm>
            <a:off x="2246400" y="3078000"/>
            <a:ext cx="1972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3"/>
          <p:cNvSpPr txBox="1"/>
          <p:nvPr>
            <p:ph idx="4" type="body"/>
          </p:nvPr>
        </p:nvSpPr>
        <p:spPr>
          <a:xfrm>
            <a:off x="4924800" y="3078000"/>
            <a:ext cx="1972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23"/>
          <p:cNvSpPr/>
          <p:nvPr/>
        </p:nvSpPr>
        <p:spPr>
          <a:xfrm>
            <a:off x="4921950" y="2925661"/>
            <a:ext cx="1974300" cy="1659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5" type="body"/>
          </p:nvPr>
        </p:nvSpPr>
        <p:spPr>
          <a:xfrm>
            <a:off x="360000" y="4276800"/>
            <a:ext cx="83880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Slide">
  <p:cSld name="CUSTOM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>
            <p:ph idx="2" type="pic"/>
          </p:nvPr>
        </p:nvSpPr>
        <p:spPr>
          <a:xfrm>
            <a:off x="360000" y="360000"/>
            <a:ext cx="1888800" cy="18888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4"/>
          <p:cNvSpPr/>
          <p:nvPr>
            <p:ph idx="3" type="pic"/>
          </p:nvPr>
        </p:nvSpPr>
        <p:spPr>
          <a:xfrm>
            <a:off x="360000" y="2417425"/>
            <a:ext cx="1515900" cy="22458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4"/>
          <p:cNvSpPr/>
          <p:nvPr>
            <p:ph idx="4" type="pic"/>
          </p:nvPr>
        </p:nvSpPr>
        <p:spPr>
          <a:xfrm>
            <a:off x="2085025" y="2417425"/>
            <a:ext cx="1838400" cy="22458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4"/>
          <p:cNvSpPr/>
          <p:nvPr>
            <p:ph idx="5" type="pic"/>
          </p:nvPr>
        </p:nvSpPr>
        <p:spPr>
          <a:xfrm>
            <a:off x="2407650" y="1248375"/>
            <a:ext cx="1515900" cy="9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4"/>
          <p:cNvSpPr/>
          <p:nvPr>
            <p:ph idx="6" type="pic"/>
          </p:nvPr>
        </p:nvSpPr>
        <p:spPr>
          <a:xfrm>
            <a:off x="2407650" y="360000"/>
            <a:ext cx="1515900" cy="7167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4572000" y="1068750"/>
            <a:ext cx="41748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Medium"/>
              <a:buNone/>
              <a:defRPr sz="2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4572000" y="1795950"/>
            <a:ext cx="4174800" cy="22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24"/>
          <p:cNvSpPr/>
          <p:nvPr/>
        </p:nvSpPr>
        <p:spPr>
          <a:xfrm>
            <a:off x="9008600" y="1069050"/>
            <a:ext cx="134700" cy="30408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4.jpg"/><Relationship Id="rId7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document/d/10_eI2MyxtP7cZClXOaWdb2XwSi1feiyaoB8pvl5Vovc/edit?usp=sharing" TargetMode="External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idx="4294967295" type="ctrTitle"/>
          </p:nvPr>
        </p:nvSpPr>
        <p:spPr>
          <a:xfrm>
            <a:off x="360000" y="906850"/>
            <a:ext cx="4767300" cy="14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erif Medium"/>
                <a:ea typeface="Roboto Serif Medium"/>
                <a:cs typeface="Roboto Serif Medium"/>
                <a:sym typeface="Roboto Serif Medium"/>
              </a:rPr>
              <a:t>Does Ball Possession Predict Winning in Professional Soccer?</a:t>
            </a:r>
            <a:endParaRPr sz="30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94" name="Google Shape;194;p25"/>
          <p:cNvSpPr txBox="1"/>
          <p:nvPr>
            <p:ph idx="4294967295" type="subTitle"/>
          </p:nvPr>
        </p:nvSpPr>
        <p:spPr>
          <a:xfrm>
            <a:off x="372025" y="2402925"/>
            <a:ext cx="4621800" cy="9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20">
                <a:solidFill>
                  <a:srgbClr val="999999"/>
                </a:solidFill>
                <a:latin typeface="Roboto Serif"/>
                <a:ea typeface="Roboto Serif"/>
                <a:cs typeface="Roboto Serif"/>
                <a:sym typeface="Roboto Serif"/>
              </a:rPr>
              <a:t>DATA 606 Final Project</a:t>
            </a:r>
            <a:endParaRPr sz="1320">
              <a:solidFill>
                <a:srgbClr val="999999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320">
                <a:solidFill>
                  <a:srgbClr val="999999"/>
                </a:solidFill>
                <a:latin typeface="Roboto Serif"/>
                <a:ea typeface="Roboto Serif"/>
                <a:cs typeface="Roboto Serif"/>
                <a:sym typeface="Roboto Serif"/>
              </a:rPr>
              <a:t>Fall 2025</a:t>
            </a:r>
            <a:endParaRPr sz="1320">
              <a:solidFill>
                <a:srgbClr val="999999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en" sz="1320">
                <a:solidFill>
                  <a:srgbClr val="999999"/>
                </a:solidFill>
                <a:latin typeface="Roboto Serif"/>
                <a:ea typeface="Roboto Serif"/>
                <a:cs typeface="Roboto Serif"/>
                <a:sym typeface="Roboto Serif"/>
              </a:rPr>
              <a:t>CUNY School of Professional Studies</a:t>
            </a:r>
            <a:endParaRPr sz="1320">
              <a:solidFill>
                <a:srgbClr val="999999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95" name="Google Shape;195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055" l="0" r="0" t="13062"/>
          <a:stretch/>
        </p:blipFill>
        <p:spPr>
          <a:xfrm>
            <a:off x="5265600" y="618150"/>
            <a:ext cx="3527401" cy="3907200"/>
          </a:xfrm>
          <a:prstGeom prst="rect">
            <a:avLst/>
          </a:prstGeom>
        </p:spPr>
      </p:pic>
      <p:sp>
        <p:nvSpPr>
          <p:cNvPr id="196" name="Google Shape;196;p25"/>
          <p:cNvSpPr/>
          <p:nvPr/>
        </p:nvSpPr>
        <p:spPr>
          <a:xfrm>
            <a:off x="372025" y="3687800"/>
            <a:ext cx="4621800" cy="7764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5265600" y="618150"/>
            <a:ext cx="647100" cy="6471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 rot="10800000">
            <a:off x="8145900" y="3889950"/>
            <a:ext cx="647100" cy="6471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>
            <p:ph idx="4294967295" type="subTitle"/>
          </p:nvPr>
        </p:nvSpPr>
        <p:spPr>
          <a:xfrm>
            <a:off x="372025" y="3687800"/>
            <a:ext cx="46218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Presented By: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0" name="Google Shape;200;p25"/>
          <p:cNvSpPr txBox="1"/>
          <p:nvPr>
            <p:ph idx="4294967295" type="subTitle"/>
          </p:nvPr>
        </p:nvSpPr>
        <p:spPr>
          <a:xfrm>
            <a:off x="372025" y="4019400"/>
            <a:ext cx="46218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João De Oliveira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idx="4294967295" type="subTitle"/>
          </p:nvPr>
        </p:nvSpPr>
        <p:spPr>
          <a:xfrm>
            <a:off x="220030" y="1355025"/>
            <a:ext cx="5119500" cy="3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erif"/>
              <a:buChar char="●"/>
            </a:pPr>
            <a:r>
              <a:rPr lang="en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Winners show slightly higher median possession</a:t>
            </a:r>
            <a:endParaRPr sz="15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erif"/>
              <a:buChar char="●"/>
            </a:pPr>
            <a:r>
              <a:rPr lang="en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Heavy overlap → weak separation</a:t>
            </a:r>
            <a:endParaRPr sz="15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80" name="Google Shape;280;p34" title="Screenshot 2025-12-02 114431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73" r="6418" t="0"/>
          <a:stretch/>
        </p:blipFill>
        <p:spPr>
          <a:xfrm>
            <a:off x="4501450" y="915250"/>
            <a:ext cx="4642550" cy="3526400"/>
          </a:xfrm>
          <a:prstGeom prst="rect">
            <a:avLst/>
          </a:prstGeom>
        </p:spPr>
      </p:pic>
      <p:sp>
        <p:nvSpPr>
          <p:cNvPr id="281" name="Google Shape;281;p34"/>
          <p:cNvSpPr txBox="1"/>
          <p:nvPr>
            <p:ph idx="4294967295" type="ctrTitle"/>
          </p:nvPr>
        </p:nvSpPr>
        <p:spPr>
          <a:xfrm>
            <a:off x="58582" y="903534"/>
            <a:ext cx="5119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Serif Medium"/>
                <a:ea typeface="Roboto Serif Medium"/>
                <a:cs typeface="Roboto Serif Medium"/>
                <a:sym typeface="Roboto Serif Medium"/>
              </a:rPr>
              <a:t>Possession by Outcome</a:t>
            </a:r>
            <a:endParaRPr sz="24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58575" y="1420550"/>
            <a:ext cx="134700" cy="30408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5" title="Screenshot 2025-12-02 113853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28744" t="0"/>
          <a:stretch/>
        </p:blipFill>
        <p:spPr>
          <a:xfrm>
            <a:off x="4735694" y="915250"/>
            <a:ext cx="4393725" cy="3526399"/>
          </a:xfrm>
          <a:prstGeom prst="rect">
            <a:avLst/>
          </a:prstGeom>
        </p:spPr>
      </p:pic>
      <p:sp>
        <p:nvSpPr>
          <p:cNvPr id="288" name="Google Shape;288;p35"/>
          <p:cNvSpPr txBox="1"/>
          <p:nvPr>
            <p:ph idx="4294967295" type="ctrTitle"/>
          </p:nvPr>
        </p:nvSpPr>
        <p:spPr>
          <a:xfrm>
            <a:off x="58582" y="809792"/>
            <a:ext cx="5119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Serif Medium"/>
                <a:ea typeface="Roboto Serif Medium"/>
                <a:cs typeface="Roboto Serif Medium"/>
                <a:sym typeface="Roboto Serif Medium"/>
              </a:rPr>
              <a:t>Chi-Square Test</a:t>
            </a:r>
            <a:endParaRPr sz="24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89" name="Google Shape;289;p35"/>
          <p:cNvSpPr/>
          <p:nvPr/>
        </p:nvSpPr>
        <p:spPr>
          <a:xfrm>
            <a:off x="58575" y="1420550"/>
            <a:ext cx="134700" cy="30408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>
            <p:ph idx="4294967295" type="subTitle"/>
          </p:nvPr>
        </p:nvSpPr>
        <p:spPr>
          <a:xfrm>
            <a:off x="196592" y="1366741"/>
            <a:ext cx="4656300" cy="3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i="1" lang="en" sz="1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hypothesis (H₀):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Possession is not associated with Win vs Not-Win (no difference in distribution across outcomes)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i="1" lang="en" sz="1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Alternative hypothesis (Hₐ):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Possession is associated with Win vs Not-Win.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"/>
              <a:buChar char="●"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X² = 113.92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df = </a:t>
            </a: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3,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 &lt; 2.2e-16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Reject H₀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idx="4294967295" type="ctrTitle"/>
          </p:nvPr>
        </p:nvSpPr>
        <p:spPr>
          <a:xfrm>
            <a:off x="-34993" y="774667"/>
            <a:ext cx="5119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Serif Medium"/>
                <a:ea typeface="Roboto Serif Medium"/>
                <a:cs typeface="Roboto Serif Medium"/>
                <a:sym typeface="Roboto Serif Medium"/>
              </a:rPr>
              <a:t> Logistic Regression Model 1</a:t>
            </a:r>
            <a:endParaRPr sz="24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96" name="Google Shape;296;p36"/>
          <p:cNvSpPr/>
          <p:nvPr/>
        </p:nvSpPr>
        <p:spPr>
          <a:xfrm>
            <a:off x="58575" y="1420550"/>
            <a:ext cx="134700" cy="30408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 txBox="1"/>
          <p:nvPr>
            <p:ph idx="4294967295" type="subTitle"/>
          </p:nvPr>
        </p:nvSpPr>
        <p:spPr>
          <a:xfrm>
            <a:off x="196592" y="1366741"/>
            <a:ext cx="4656300" cy="3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1: Possession Only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β = 0.0813, p &lt; 2e-16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Odds Ratio ≈ 1.08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AUC ≈ 0.52 (almost like guessing)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Conclusion: Weak predictor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</p:txBody>
      </p:sp>
      <p:grpSp>
        <p:nvGrpSpPr>
          <p:cNvPr id="298" name="Google Shape;298;p36"/>
          <p:cNvGrpSpPr/>
          <p:nvPr/>
        </p:nvGrpSpPr>
        <p:grpSpPr>
          <a:xfrm>
            <a:off x="4571995" y="541803"/>
            <a:ext cx="4572010" cy="4059894"/>
            <a:chOff x="4571988" y="942975"/>
            <a:chExt cx="4572010" cy="4059894"/>
          </a:xfrm>
        </p:grpSpPr>
        <p:pic>
          <p:nvPicPr>
            <p:cNvPr id="299" name="Google Shape;299;p36" title="Screenshot 2025-12-03 102534.png"/>
            <p:cNvPicPr preferRelativeResize="0"/>
            <p:nvPr/>
          </p:nvPicPr>
          <p:blipFill rotWithShape="1">
            <a:blip r:embed="rId3">
              <a:alphaModFix/>
            </a:blip>
            <a:srcRect b="0" l="0" r="36220" t="0"/>
            <a:stretch/>
          </p:blipFill>
          <p:spPr>
            <a:xfrm>
              <a:off x="4571997" y="942975"/>
              <a:ext cx="4572000" cy="325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6" title="Screenshot 2025-12-03 102844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1988" y="4120075"/>
              <a:ext cx="4572000" cy="8827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idx="4294967295" type="ctrTitle"/>
          </p:nvPr>
        </p:nvSpPr>
        <p:spPr>
          <a:xfrm>
            <a:off x="-34993" y="774667"/>
            <a:ext cx="5119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Serif Medium"/>
                <a:ea typeface="Roboto Serif Medium"/>
                <a:cs typeface="Roboto Serif Medium"/>
                <a:sym typeface="Roboto Serif Medium"/>
              </a:rPr>
              <a:t> Logistic Regression Model 2</a:t>
            </a:r>
            <a:endParaRPr sz="24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58575" y="1420550"/>
            <a:ext cx="134700" cy="30408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>
            <p:ph idx="4294967295" type="subTitle"/>
          </p:nvPr>
        </p:nvSpPr>
        <p:spPr>
          <a:xfrm>
            <a:off x="196592" y="1366741"/>
            <a:ext cx="4656300" cy="3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2: Possession + Controls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β_poss = −0.33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 &lt; 2e-16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Shots on goal: strongest predictor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advantage: significant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AIC improves from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136241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→ 111947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308" name="Google Shape;308;p37" title="Screenshot 2025-12-02 113929.png"/>
          <p:cNvPicPr preferRelativeResize="0"/>
          <p:nvPr/>
        </p:nvPicPr>
        <p:blipFill rotWithShape="1">
          <a:blip r:embed="rId3">
            <a:alphaModFix/>
          </a:blip>
          <a:srcRect b="0" l="0" r="20641" t="0"/>
          <a:stretch/>
        </p:blipFill>
        <p:spPr>
          <a:xfrm>
            <a:off x="4548356" y="900195"/>
            <a:ext cx="4572001" cy="3343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378000" y="529200"/>
            <a:ext cx="8388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Why This Matters?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2246400" y="1515600"/>
            <a:ext cx="1972800" cy="10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Possession ≠ dominance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8"/>
          <p:cNvSpPr txBox="1"/>
          <p:nvPr>
            <p:ph idx="2" type="body"/>
          </p:nvPr>
        </p:nvSpPr>
        <p:spPr>
          <a:xfrm>
            <a:off x="4924800" y="1515600"/>
            <a:ext cx="1972800" cy="10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Shots and defensive suppression matter more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8"/>
          <p:cNvSpPr txBox="1"/>
          <p:nvPr>
            <p:ph idx="3" type="body"/>
          </p:nvPr>
        </p:nvSpPr>
        <p:spPr>
          <a:xfrm>
            <a:off x="2246400" y="3078000"/>
            <a:ext cx="1972800" cy="10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Helps teams rethink tactical focus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8"/>
          <p:cNvSpPr txBox="1"/>
          <p:nvPr>
            <p:ph idx="4" type="body"/>
          </p:nvPr>
        </p:nvSpPr>
        <p:spPr>
          <a:xfrm>
            <a:off x="4924800" y="3078000"/>
            <a:ext cx="1972800" cy="10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Chance quality (xG-style metrics) is more meaningful than possession volume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8"/>
          <p:cNvSpPr txBox="1"/>
          <p:nvPr>
            <p:ph idx="5" type="body"/>
          </p:nvPr>
        </p:nvSpPr>
        <p:spPr>
          <a:xfrm>
            <a:off x="360000" y="4276800"/>
            <a:ext cx="83880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The research spanned a 20 year period, from 2002 to 2022.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idx="4294967295" type="ctrTitle"/>
          </p:nvPr>
        </p:nvSpPr>
        <p:spPr>
          <a:xfrm>
            <a:off x="11873" y="774667"/>
            <a:ext cx="5119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Serif Medium"/>
                <a:ea typeface="Roboto Serif Medium"/>
                <a:cs typeface="Roboto Serif Medium"/>
                <a:sym typeface="Roboto Serif Medium"/>
              </a:rPr>
              <a:t>Limitations</a:t>
            </a:r>
            <a:endParaRPr sz="24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24" name="Google Shape;324;p39"/>
          <p:cNvSpPr/>
          <p:nvPr/>
        </p:nvSpPr>
        <p:spPr>
          <a:xfrm>
            <a:off x="58575" y="1420550"/>
            <a:ext cx="134700" cy="30408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 txBox="1"/>
          <p:nvPr>
            <p:ph idx="4294967295" type="subTitle"/>
          </p:nvPr>
        </p:nvSpPr>
        <p:spPr>
          <a:xfrm>
            <a:off x="196599" y="1366750"/>
            <a:ext cx="4351800" cy="3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Observational data → cannot infer causality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Missing variables: xG, team strength, tactics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Possession changes with game state (score)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Outcome simplified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 rotWithShape="1">
          <a:blip r:embed="rId3">
            <a:alphaModFix/>
          </a:blip>
          <a:srcRect b="0" l="3418" r="3428" t="0"/>
          <a:stretch/>
        </p:blipFill>
        <p:spPr>
          <a:xfrm>
            <a:off x="4548356" y="900195"/>
            <a:ext cx="4572001" cy="334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/>
          <p:nvPr/>
        </p:nvSpPr>
        <p:spPr>
          <a:xfrm>
            <a:off x="0" y="498325"/>
            <a:ext cx="4286100" cy="4645200"/>
          </a:xfrm>
          <a:prstGeom prst="rect">
            <a:avLst/>
          </a:prstGeom>
          <a:solidFill>
            <a:srgbClr val="BBD0FF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349" r="18355" t="0"/>
          <a:stretch/>
        </p:blipFill>
        <p:spPr>
          <a:xfrm>
            <a:off x="360000" y="360000"/>
            <a:ext cx="1888798" cy="1888802"/>
          </a:xfrm>
          <a:prstGeom prst="rect">
            <a:avLst/>
          </a:prstGeom>
        </p:spPr>
      </p:pic>
      <p:pic>
        <p:nvPicPr>
          <p:cNvPr id="333" name="Google Shape;333;p4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3332" r="3323" t="0"/>
          <a:stretch/>
        </p:blipFill>
        <p:spPr>
          <a:xfrm>
            <a:off x="360000" y="2417425"/>
            <a:ext cx="1515896" cy="2245801"/>
          </a:xfrm>
          <a:prstGeom prst="rect">
            <a:avLst/>
          </a:prstGeom>
        </p:spPr>
      </p:pic>
      <p:pic>
        <p:nvPicPr>
          <p:cNvPr id="334" name="Google Shape;334;p40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4479" r="4470" t="0"/>
          <a:stretch/>
        </p:blipFill>
        <p:spPr>
          <a:xfrm>
            <a:off x="2085025" y="2417425"/>
            <a:ext cx="1838403" cy="2245800"/>
          </a:xfrm>
          <a:prstGeom prst="rect">
            <a:avLst/>
          </a:prstGeom>
        </p:spPr>
      </p:pic>
      <p:pic>
        <p:nvPicPr>
          <p:cNvPr id="335" name="Google Shape;335;p40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4898" l="0" r="0" t="4898"/>
          <a:stretch/>
        </p:blipFill>
        <p:spPr>
          <a:xfrm>
            <a:off x="2407650" y="1248375"/>
            <a:ext cx="1515899" cy="997503"/>
          </a:xfrm>
          <a:prstGeom prst="rect">
            <a:avLst/>
          </a:prstGeom>
        </p:spPr>
      </p:pic>
      <p:pic>
        <p:nvPicPr>
          <p:cNvPr id="336" name="Google Shape;336;p40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16913" l="0" r="0" t="16913"/>
          <a:stretch/>
        </p:blipFill>
        <p:spPr>
          <a:xfrm>
            <a:off x="2407650" y="360000"/>
            <a:ext cx="1515900" cy="716701"/>
          </a:xfrm>
          <a:prstGeom prst="rect">
            <a:avLst/>
          </a:prstGeom>
        </p:spPr>
      </p:pic>
      <p:sp>
        <p:nvSpPr>
          <p:cNvPr id="337" name="Google Shape;337;p40"/>
          <p:cNvSpPr txBox="1"/>
          <p:nvPr>
            <p:ph type="title"/>
          </p:nvPr>
        </p:nvSpPr>
        <p:spPr>
          <a:xfrm>
            <a:off x="4407700" y="1068750"/>
            <a:ext cx="45225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Conclusions and Takeaway</a:t>
            </a:r>
            <a:endParaRPr sz="2400"/>
          </a:p>
        </p:txBody>
      </p:sp>
      <p:sp>
        <p:nvSpPr>
          <p:cNvPr id="338" name="Google Shape;338;p40"/>
          <p:cNvSpPr txBox="1"/>
          <p:nvPr>
            <p:ph idx="1" type="body"/>
          </p:nvPr>
        </p:nvSpPr>
        <p:spPr>
          <a:xfrm>
            <a:off x="4572000" y="1795950"/>
            <a:ext cx="4174800" cy="22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Possession has weak predictive value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Shots on goal and home advantage matter more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Possession reflects style, not success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Future work: xG, team fixed effects, league-level analysis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idx="4294967295" type="subTitle"/>
          </p:nvPr>
        </p:nvSpPr>
        <p:spPr>
          <a:xfrm>
            <a:off x="3627250" y="1574700"/>
            <a:ext cx="5119500" cy="3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erif"/>
              <a:buChar char="●"/>
            </a:pPr>
            <a:r>
              <a:rPr lang="en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Analyzed ~96,000 professional soccer matches across 18 leagues.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erif"/>
              <a:buChar char="●"/>
            </a:pPr>
            <a:r>
              <a:rPr lang="en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Conducted chi-square tests and logistic regression models.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erif"/>
              <a:buChar char="●"/>
            </a:pPr>
            <a:r>
              <a:rPr lang="en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Possession shows a significant association with winning but weak predictive power.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erif"/>
              <a:buChar char="●"/>
            </a:pPr>
            <a:r>
              <a:rPr lang="en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When shots on goal and home advantage are included, possession’s effect weakens or reverses.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erif"/>
              <a:buChar char="●"/>
            </a:pPr>
            <a:r>
              <a:rPr lang="en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Conclusion: Possession reflects style, not success.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Link for full abstract: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https://docs.google.com/document/d/10_eI2MyxtP7cZClXOaWdb2XwSi1feiyaoB8pvl5Vovc/edit?usp=sharing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8075" y="978550"/>
            <a:ext cx="3469500" cy="4164900"/>
          </a:xfrm>
          <a:prstGeom prst="rect">
            <a:avLst/>
          </a:prstGeom>
          <a:solidFill>
            <a:srgbClr val="BBD0FF">
              <a:alpha val="22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9882" r="29882" t="0"/>
          <a:stretch/>
        </p:blipFill>
        <p:spPr>
          <a:xfrm>
            <a:off x="360000" y="1069050"/>
            <a:ext cx="3005399" cy="3005400"/>
          </a:xfrm>
          <a:prstGeom prst="rect">
            <a:avLst/>
          </a:prstGeom>
        </p:spPr>
      </p:pic>
      <p:sp>
        <p:nvSpPr>
          <p:cNvPr id="208" name="Google Shape;208;p26"/>
          <p:cNvSpPr txBox="1"/>
          <p:nvPr>
            <p:ph idx="4294967295" type="ctrTitle"/>
          </p:nvPr>
        </p:nvSpPr>
        <p:spPr>
          <a:xfrm>
            <a:off x="3683325" y="978550"/>
            <a:ext cx="5119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Serif Medium"/>
                <a:ea typeface="Roboto Serif Medium"/>
                <a:cs typeface="Roboto Serif Medium"/>
                <a:sym typeface="Roboto Serif Medium"/>
              </a:rPr>
              <a:t>Abstract</a:t>
            </a:r>
            <a:endParaRPr sz="24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9008600" y="1069050"/>
            <a:ext cx="134700" cy="30408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idx="4294967295" type="ctrTitle"/>
          </p:nvPr>
        </p:nvSpPr>
        <p:spPr>
          <a:xfrm>
            <a:off x="360000" y="840450"/>
            <a:ext cx="83868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Serif Medium"/>
                <a:ea typeface="Roboto Serif Medium"/>
                <a:cs typeface="Roboto Serif Medium"/>
                <a:sym typeface="Roboto Serif Medium"/>
              </a:rPr>
              <a:t>Overview and Context</a:t>
            </a:r>
            <a:endParaRPr sz="24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15" name="Google Shape;215;p27"/>
          <p:cNvSpPr txBox="1"/>
          <p:nvPr>
            <p:ph idx="4294967295" type="subTitle"/>
          </p:nvPr>
        </p:nvSpPr>
        <p:spPr>
          <a:xfrm>
            <a:off x="360000" y="1510175"/>
            <a:ext cx="83868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Soccer dynamics 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characteristics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7"/>
          <p:cNvSpPr txBox="1"/>
          <p:nvPr>
            <p:ph idx="4294967295" type="subTitle"/>
          </p:nvPr>
        </p:nvSpPr>
        <p:spPr>
          <a:xfrm>
            <a:off x="1399200" y="2179900"/>
            <a:ext cx="7347600" cy="5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Possession is commonly viewed as a measure of dominance.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7"/>
          <p:cNvSpPr txBox="1"/>
          <p:nvPr>
            <p:ph idx="4294967295" type="subTitle"/>
          </p:nvPr>
        </p:nvSpPr>
        <p:spPr>
          <a:xfrm>
            <a:off x="1399200" y="2866075"/>
            <a:ext cx="7347600" cy="5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Counter attacking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teams often win despite low possession.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7"/>
          <p:cNvSpPr txBox="1"/>
          <p:nvPr>
            <p:ph idx="4294967295" type="subTitle"/>
          </p:nvPr>
        </p:nvSpPr>
        <p:spPr>
          <a:xfrm>
            <a:off x="1399200" y="3552300"/>
            <a:ext cx="7347600" cy="5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study explores how strongly possession itself relates to match outcomes.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idx="4294967295" type="ctrTitle"/>
          </p:nvPr>
        </p:nvSpPr>
        <p:spPr>
          <a:xfrm>
            <a:off x="360000" y="840450"/>
            <a:ext cx="83868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Serif Medium"/>
                <a:ea typeface="Roboto Serif Medium"/>
                <a:cs typeface="Roboto Serif Medium"/>
                <a:sym typeface="Roboto Serif Medium"/>
              </a:rPr>
              <a:t>Data &amp; Source</a:t>
            </a:r>
            <a:endParaRPr sz="24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24" name="Google Shape;224;p28"/>
          <p:cNvSpPr txBox="1"/>
          <p:nvPr>
            <p:ph idx="4294967295" type="subTitle"/>
          </p:nvPr>
        </p:nvSpPr>
        <p:spPr>
          <a:xfrm>
            <a:off x="360000" y="1510175"/>
            <a:ext cx="83868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Football DataSet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8"/>
          <p:cNvSpPr txBox="1"/>
          <p:nvPr>
            <p:ph idx="4294967295" type="subTitle"/>
          </p:nvPr>
        </p:nvSpPr>
        <p:spPr>
          <a:xfrm>
            <a:off x="1399200" y="2179900"/>
            <a:ext cx="7347600" cy="5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Complete Football Data — 96,000+ matches, 18 leagues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8"/>
          <p:cNvSpPr txBox="1"/>
          <p:nvPr>
            <p:ph idx="4294967295" type="subTitle"/>
          </p:nvPr>
        </p:nvSpPr>
        <p:spPr>
          <a:xfrm>
            <a:off x="1399200" y="2866075"/>
            <a:ext cx="7347600" cy="5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Unit of analysis: team-match (two observations per match).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8"/>
          <p:cNvSpPr txBox="1"/>
          <p:nvPr>
            <p:ph idx="4294967295" type="subTitle"/>
          </p:nvPr>
        </p:nvSpPr>
        <p:spPr>
          <a:xfrm>
            <a:off x="1399200" y="3552300"/>
            <a:ext cx="7347600" cy="5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Variables include: goals, possession %, shots on goal, fouls, cards, etc.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647" r="16654" t="0"/>
          <a:stretch/>
        </p:blipFill>
        <p:spPr>
          <a:xfrm>
            <a:off x="6138600" y="1376375"/>
            <a:ext cx="3005399" cy="3005398"/>
          </a:xfrm>
          <a:prstGeom prst="rect">
            <a:avLst/>
          </a:prstGeom>
        </p:spPr>
      </p:pic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428400" y="1339200"/>
            <a:ext cx="5529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Soccer Game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Outcome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9"/>
          <p:cNvSpPr txBox="1"/>
          <p:nvPr>
            <p:ph idx="4" type="body"/>
          </p:nvPr>
        </p:nvSpPr>
        <p:spPr>
          <a:xfrm>
            <a:off x="428400" y="2174400"/>
            <a:ext cx="5529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team_win_bin = 1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→ team won the match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9"/>
          <p:cNvSpPr txBox="1"/>
          <p:nvPr>
            <p:ph idx="5" type="body"/>
          </p:nvPr>
        </p:nvSpPr>
        <p:spPr>
          <a:xfrm>
            <a:off x="428400" y="3006000"/>
            <a:ext cx="5529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team_win_bin = 0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→ draw or loss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9"/>
          <p:cNvSpPr txBox="1"/>
          <p:nvPr>
            <p:ph idx="6" type="body"/>
          </p:nvPr>
        </p:nvSpPr>
        <p:spPr>
          <a:xfrm>
            <a:off x="428400" y="3841200"/>
            <a:ext cx="5529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Type: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Binary categorical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9"/>
          <p:cNvSpPr txBox="1"/>
          <p:nvPr>
            <p:ph type="title"/>
          </p:nvPr>
        </p:nvSpPr>
        <p:spPr>
          <a:xfrm>
            <a:off x="378000" y="529200"/>
            <a:ext cx="8388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1"/>
              <a:t>Dependent Variable</a:t>
            </a:r>
            <a:endParaRPr sz="291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6138600" y="1376375"/>
            <a:ext cx="3005399" cy="3005399"/>
          </a:xfrm>
          <a:prstGeom prst="rect">
            <a:avLst/>
          </a:prstGeom>
        </p:spPr>
      </p:pic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428400" y="1339200"/>
            <a:ext cx="5529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Variable is Ball Possession: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team_poss (possession %)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0"/>
          <p:cNvSpPr txBox="1"/>
          <p:nvPr>
            <p:ph idx="4" type="body"/>
          </p:nvPr>
        </p:nvSpPr>
        <p:spPr>
          <a:xfrm>
            <a:off x="428400" y="2174400"/>
            <a:ext cx="5529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is_home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(1 = home) - Model 2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0"/>
          <p:cNvSpPr txBox="1"/>
          <p:nvPr>
            <p:ph idx="5" type="body"/>
          </p:nvPr>
        </p:nvSpPr>
        <p:spPr>
          <a:xfrm>
            <a:off x="428400" y="3006000"/>
            <a:ext cx="5529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team_sog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(team shots on goal) - Model 2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0"/>
          <p:cNvSpPr txBox="1"/>
          <p:nvPr>
            <p:ph idx="6" type="body"/>
          </p:nvPr>
        </p:nvSpPr>
        <p:spPr>
          <a:xfrm>
            <a:off x="428400" y="3841200"/>
            <a:ext cx="55296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opp_sog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(opponent shots)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0"/>
          <p:cNvSpPr txBox="1"/>
          <p:nvPr>
            <p:ph type="title"/>
          </p:nvPr>
        </p:nvSpPr>
        <p:spPr>
          <a:xfrm>
            <a:off x="378000" y="529200"/>
            <a:ext cx="83880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1"/>
              <a:t>Independent </a:t>
            </a:r>
            <a:r>
              <a:rPr lang="en" sz="2511"/>
              <a:t>Variable</a:t>
            </a:r>
            <a:endParaRPr sz="291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3567600" y="1112400"/>
            <a:ext cx="2174400" cy="10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Research Question</a:t>
            </a:r>
            <a:endParaRPr/>
          </a:p>
        </p:txBody>
      </p:sp>
      <p:sp>
        <p:nvSpPr>
          <p:cNvPr id="253" name="Google Shape;253;p31"/>
          <p:cNvSpPr txBox="1"/>
          <p:nvPr>
            <p:ph idx="2" type="title"/>
          </p:nvPr>
        </p:nvSpPr>
        <p:spPr>
          <a:xfrm>
            <a:off x="954000" y="2440800"/>
            <a:ext cx="21744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 SemiBold"/>
                <a:ea typeface="Roboto Serif SemiBold"/>
                <a:cs typeface="Roboto Serif SemiBold"/>
                <a:sym typeface="Roboto Serif SemiBold"/>
              </a:rPr>
              <a:t>Observational Study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54" name="Google Shape;254;p31"/>
          <p:cNvSpPr txBox="1"/>
          <p:nvPr>
            <p:ph idx="3" type="title"/>
          </p:nvPr>
        </p:nvSpPr>
        <p:spPr>
          <a:xfrm>
            <a:off x="6012000" y="2440800"/>
            <a:ext cx="21744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erif SemiBold"/>
                <a:ea typeface="Roboto Serif SemiBold"/>
                <a:cs typeface="Roboto Serif SemiBold"/>
                <a:sym typeface="Roboto Serif SemiBold"/>
              </a:rPr>
              <a:t>Observational Study Model 2</a:t>
            </a:r>
            <a:endParaRPr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954000" y="2956200"/>
            <a:ext cx="2174400" cy="1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Does higher possession increase the probability of winning?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1"/>
          <p:cNvSpPr txBox="1"/>
          <p:nvPr>
            <p:ph idx="4" type="body"/>
          </p:nvPr>
        </p:nvSpPr>
        <p:spPr>
          <a:xfrm>
            <a:off x="6012000" y="2956200"/>
            <a:ext cx="2174400" cy="1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Does this remain true when controlling for shots and home-field advantage?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4294967295" type="subTitle"/>
          </p:nvPr>
        </p:nvSpPr>
        <p:spPr>
          <a:xfrm>
            <a:off x="372025" y="1527825"/>
            <a:ext cx="4621800" cy="19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103738 team-matches after cleaning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 possession: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 = 50.47%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Not-Win = 49.73%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Small but noticeable difference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2"/>
          <p:cNvSpPr txBox="1"/>
          <p:nvPr>
            <p:ph idx="4294967295" type="ctrTitle"/>
          </p:nvPr>
        </p:nvSpPr>
        <p:spPr>
          <a:xfrm>
            <a:off x="360000" y="613940"/>
            <a:ext cx="4767300" cy="8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erif Medium"/>
                <a:ea typeface="Roboto Serif Medium"/>
                <a:cs typeface="Roboto Serif Medium"/>
                <a:sym typeface="Roboto Serif Medium"/>
              </a:rPr>
              <a:t>Summary Statistics</a:t>
            </a:r>
            <a:endParaRPr sz="30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63" name="Google Shape;263;p32" title="Screenshot 2025-12-02 113822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466" r="23466" t="66429"/>
          <a:stretch/>
        </p:blipFill>
        <p:spPr>
          <a:xfrm>
            <a:off x="5265600" y="1809421"/>
            <a:ext cx="4078223" cy="1524657"/>
          </a:xfrm>
          <a:prstGeom prst="rect">
            <a:avLst/>
          </a:prstGeom>
        </p:spPr>
      </p:pic>
      <p:sp>
        <p:nvSpPr>
          <p:cNvPr id="264" name="Google Shape;264;p32"/>
          <p:cNvSpPr/>
          <p:nvPr/>
        </p:nvSpPr>
        <p:spPr>
          <a:xfrm>
            <a:off x="5265600" y="618150"/>
            <a:ext cx="647100" cy="6471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/>
          <p:nvPr/>
        </p:nvSpPr>
        <p:spPr>
          <a:xfrm rot="10800000">
            <a:off x="8145900" y="3889950"/>
            <a:ext cx="647100" cy="6471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 txBox="1"/>
          <p:nvPr/>
        </p:nvSpPr>
        <p:spPr>
          <a:xfrm>
            <a:off x="869350" y="3777375"/>
            <a:ext cx="3538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BBD0FF"/>
                </a:highlight>
                <a:latin typeface="Roboto"/>
                <a:ea typeface="Roboto"/>
                <a:cs typeface="Roboto"/>
                <a:sym typeface="Roboto"/>
              </a:rPr>
              <a:t>Min. 1st Qu.  Median    Mean 3rd Qu.    Max. </a:t>
            </a:r>
            <a:endParaRPr sz="1300">
              <a:solidFill>
                <a:srgbClr val="333333"/>
              </a:solidFill>
              <a:highlight>
                <a:srgbClr val="BBD0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highlight>
                  <a:srgbClr val="BBD0FF"/>
                </a:highlight>
                <a:latin typeface="Roboto"/>
                <a:ea typeface="Roboto"/>
                <a:cs typeface="Roboto"/>
                <a:sym typeface="Roboto"/>
              </a:rPr>
              <a:t>##      10      44      50      50      56      90</a:t>
            </a:r>
            <a:endParaRPr sz="1300">
              <a:solidFill>
                <a:srgbClr val="333333"/>
              </a:solidFill>
              <a:highlight>
                <a:srgbClr val="BBD0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idx="4294967295" type="subTitle"/>
          </p:nvPr>
        </p:nvSpPr>
        <p:spPr>
          <a:xfrm>
            <a:off x="266895" y="1355025"/>
            <a:ext cx="5119500" cy="3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erif"/>
              <a:buChar char="●"/>
            </a:pPr>
            <a:r>
              <a:rPr lang="en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Centered around 50%</a:t>
            </a:r>
            <a:endParaRPr sz="15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erif"/>
              <a:buChar char="●"/>
            </a:pPr>
            <a:r>
              <a:rPr lang="en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Roughly symmetric</a:t>
            </a:r>
            <a:endParaRPr sz="15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Serif"/>
              <a:buChar char="●"/>
            </a:pPr>
            <a:r>
              <a:rPr lang="en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Extreme values are rare</a:t>
            </a:r>
            <a:endParaRPr sz="15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72" name="Google Shape;272;p33" title="Screenshot 2025-12-02 114423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289" r="20295" t="6296"/>
          <a:stretch/>
        </p:blipFill>
        <p:spPr>
          <a:xfrm>
            <a:off x="5245800" y="915250"/>
            <a:ext cx="3557016" cy="3313000"/>
          </a:xfrm>
          <a:prstGeom prst="rect">
            <a:avLst/>
          </a:prstGeom>
        </p:spPr>
      </p:pic>
      <p:sp>
        <p:nvSpPr>
          <p:cNvPr id="273" name="Google Shape;273;p33"/>
          <p:cNvSpPr txBox="1"/>
          <p:nvPr>
            <p:ph idx="4294967295" type="ctrTitle"/>
          </p:nvPr>
        </p:nvSpPr>
        <p:spPr>
          <a:xfrm>
            <a:off x="58582" y="903534"/>
            <a:ext cx="51195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Serif Medium"/>
                <a:ea typeface="Roboto Serif Medium"/>
                <a:cs typeface="Roboto Serif Medium"/>
                <a:sym typeface="Roboto Serif Medium"/>
              </a:rPr>
              <a:t>Distribution of Possession</a:t>
            </a:r>
            <a:endParaRPr sz="240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58575" y="1420550"/>
            <a:ext cx="134700" cy="3040800"/>
          </a:xfrm>
          <a:prstGeom prst="rect">
            <a:avLst/>
          </a:prstGeom>
          <a:solidFill>
            <a:srgbClr val="BB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